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11"/>
  </p:notesMasterIdLst>
  <p:sldIdLst>
    <p:sldId id="256" r:id="rId2"/>
    <p:sldId id="286" r:id="rId3"/>
    <p:sldId id="283" r:id="rId4"/>
    <p:sldId id="285" r:id="rId5"/>
    <p:sldId id="258" r:id="rId6"/>
    <p:sldId id="287" r:id="rId7"/>
    <p:sldId id="284" r:id="rId8"/>
    <p:sldId id="288" r:id="rId9"/>
    <p:sldId id="28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7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2447B-6024-2145-9317-95AB090223DC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AA8EB-E979-FE41-AA74-A0838B55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2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0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2928" y="159336"/>
            <a:ext cx="9172872" cy="5355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Single text box with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731" y="1874397"/>
            <a:ext cx="10759068" cy="3900593"/>
          </a:xfrm>
        </p:spPr>
        <p:txBody>
          <a:bodyPr/>
          <a:lstStyle>
            <a:lvl1pPr>
              <a:buClr>
                <a:schemeClr val="tx1"/>
              </a:buClr>
              <a:defRPr sz="3200"/>
            </a:lvl1pPr>
            <a:lvl2pPr marL="914377" indent="-304792">
              <a:buClr>
                <a:schemeClr val="tx1"/>
              </a:buClr>
              <a:buFont typeface=".AppleSystemUIFont" charset="0"/>
              <a:buChar char="◦"/>
              <a:defRPr sz="2667"/>
            </a:lvl2pPr>
            <a:lvl3pPr>
              <a:buClr>
                <a:schemeClr val="tx1"/>
              </a:buClr>
              <a:defRPr sz="2667"/>
            </a:lvl3pPr>
            <a:lvl4pPr marL="2133547" indent="-304792">
              <a:buClr>
                <a:schemeClr val="tx1"/>
              </a:buClr>
              <a:buFont typeface=".AppleSystemUIFont" charset="0"/>
              <a:buChar char="◦"/>
              <a:defRPr sz="2667"/>
            </a:lvl4pPr>
            <a:lvl5pPr>
              <a:buClr>
                <a:schemeClr val="tx1"/>
              </a:buCl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9282600" y="6506747"/>
            <a:ext cx="2743200" cy="35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 b="1" i="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333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14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60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6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685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8FDDE9-2B82-F548-875B-7424FB67795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33C802-DF4F-F34A-A355-8332CA3B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287/peerj.preprints.27603v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90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54" y="1733816"/>
            <a:ext cx="11656477" cy="2590800"/>
          </a:xfrm>
        </p:spPr>
        <p:txBody>
          <a:bodyPr>
            <a:noAutofit/>
          </a:bodyPr>
          <a:lstStyle/>
          <a:p>
            <a:r>
              <a:rPr lang="en-US" sz="3600" i="1" dirty="0"/>
              <a:t> </a:t>
            </a:r>
            <a:r>
              <a:rPr lang="en-US" sz="3600" dirty="0"/>
              <a:t>Make Moldova </a:t>
            </a:r>
            <a:r>
              <a:rPr lang="en-US" sz="3600" dirty="0" err="1"/>
              <a:t>biohub</a:t>
            </a:r>
            <a:r>
              <a:rPr lang="en-US" sz="3600" dirty="0"/>
              <a:t> of biomedical startups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93230"/>
            <a:ext cx="9144000" cy="1655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Serghei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Mangul</a:t>
            </a:r>
            <a:r>
              <a:rPr lang="en-US" dirty="0"/>
              <a:t>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Assistant Professor </a:t>
            </a:r>
          </a:p>
          <a:p>
            <a:r>
              <a:rPr lang="en-US" dirty="0"/>
              <a:t>The University of Southern California, </a:t>
            </a:r>
          </a:p>
          <a:p>
            <a:r>
              <a:rPr lang="en-US" dirty="0"/>
              <a:t>School of Pharmacy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50" y="6404061"/>
            <a:ext cx="395493" cy="364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4091" y="6432981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@</a:t>
            </a:r>
            <a:r>
              <a:rPr lang="en-US" sz="1600" dirty="0" err="1"/>
              <a:t>serghei_mangul</a:t>
            </a:r>
            <a:endParaRPr lang="en-US" sz="1600" dirty="0"/>
          </a:p>
        </p:txBody>
      </p:sp>
      <p:pic>
        <p:nvPicPr>
          <p:cNvPr id="1026" name="Picture 2" descr="https://lh6.googleusercontent.com/hTbvzNuvSNgR7SZxQqv1mkuANDdbsPY2bfUh_p3ygyt2XQEJva4x0KRC6_kD1PIBKPIfND83moJF1ToeuSYuwzTTz-R5IeW6wES9A5Xvzng2E7jJvSQDfaVpz69ptQbz97rV5cwv">
            <a:extLst>
              <a:ext uri="{FF2B5EF4-FFF2-40B4-BE49-F238E27FC236}">
                <a16:creationId xmlns:a16="http://schemas.microsoft.com/office/drawing/2014/main" id="{E2F762D2-38C7-484B-BD31-8234FF38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4" y="5929158"/>
            <a:ext cx="2273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CE7D-7740-0546-9BB1-D42DF772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FED6-BC68-5F43-932E-0342D1C0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Computational medicine</a:t>
            </a:r>
            <a:r>
              <a:rPr lang="en-US" dirty="0"/>
              <a:t>, a fast-growing method of using computer models and sophisticated software to figure out how disease develops -- and how to thwart it -- has begun to leap off the drawing board and land in the hands of doctors who treat patients for heart ailments, cancer and other illnesses.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D7030-5613-FE43-BE43-E5D0DD0EB5EA}"/>
              </a:ext>
            </a:extLst>
          </p:cNvPr>
          <p:cNvSpPr/>
          <p:nvPr/>
        </p:nvSpPr>
        <p:spPr>
          <a:xfrm>
            <a:off x="562708" y="6215406"/>
            <a:ext cx="10807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Winslow,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Raimond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L., et al. "Computational medicine: translating models to clinical care."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Science translational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4.158 (2012): 158rv11-158rv11.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C4275-B8BF-2948-B67F-14574C6E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243" y="3477924"/>
            <a:ext cx="3640504" cy="25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7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CB2B-DFE2-8644-B6C7-FFA8383AA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8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77E1A-78EC-FA44-9AD6-5CB36E01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Technology and data  enables precision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3EAE-5838-CD4D-B634-23F7288CC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The most scientifically and technologically appropriate approaches can enable targeted and personalized way of diagnosing and treating disease.</a:t>
            </a:r>
          </a:p>
          <a:p>
            <a:r>
              <a:rPr lang="en-US" dirty="0"/>
              <a:t>Lack of diagnostic tests that can be performed at low-infrastructure sites, which serve most of the global population. Without these diagnostics, health-care workers do not know who should be treated and, just as importantly, who should not be treated</a:t>
            </a:r>
          </a:p>
        </p:txBody>
      </p:sp>
    </p:spTree>
    <p:extLst>
      <p:ext uri="{BB962C8B-B14F-4D97-AF65-F5344CB8AC3E}">
        <p14:creationId xmlns:p14="http://schemas.microsoft.com/office/powerpoint/2010/main" val="266585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363A-ACB3-F046-B63B-970F2A07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Synergy between computational and medicine promise to transform the health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19ED-5E82-EB42-98CF-8D2525B2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86012"/>
            <a:ext cx="10058400" cy="3649027"/>
          </a:xfrm>
        </p:spPr>
        <p:txBody>
          <a:bodyPr>
            <a:normAutofit/>
          </a:bodyPr>
          <a:lstStyle/>
          <a:p>
            <a:r>
              <a:rPr lang="en-US" sz="2500" dirty="0"/>
              <a:t>Big medical data generated from electronic health records (EHRs), medical imaging, genomic sequencing, payor records, pharmaceutical research, wearables, and medical devices can improve the treatment and diagnosis of the patients </a:t>
            </a:r>
          </a:p>
          <a:p>
            <a:r>
              <a:rPr lang="en-US" sz="2500" dirty="0"/>
              <a:t>Artificial intelligence algorithms enables to transform the smartphone into a medical device and perform point-of-care testing at home (</a:t>
            </a:r>
            <a:r>
              <a:rPr lang="en-US" sz="2500" dirty="0" err="1"/>
              <a:t>e.g</a:t>
            </a:r>
            <a:r>
              <a:rPr lang="en-US" sz="2500" dirty="0"/>
              <a:t> diagnoses infection from urine or saliva) 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46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318272"/>
            <a:ext cx="11842920" cy="53553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Medical researcher lack computational education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5" name="Picture 5" descr="https://lh4.googleusercontent.com/Mnd3rRMDCvNTI6fm3pA3ZmsdW447DH7btGCf76nDPdbMntVUdBYdQR8GtyTe5_8vatTZy5oUwlOScg8TTQmLADz3IBamsHvSuZwiriX_9LEcxdn5gFwbOQVacwZfSplICFH5V6scV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658" y="1116767"/>
            <a:ext cx="6688657" cy="49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4238980" y="3516486"/>
            <a:ext cx="415949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b="1" dirty="0"/>
              <a:t>Computational </a:t>
            </a:r>
            <a:r>
              <a:rPr lang="en-US" sz="2667" b="1" dirty="0" err="1"/>
              <a:t>skiils</a:t>
            </a:r>
            <a:endParaRPr lang="en-US" sz="2667" b="1" dirty="0"/>
          </a:p>
        </p:txBody>
      </p:sp>
      <p:sp>
        <p:nvSpPr>
          <p:cNvPr id="8" name="Rectangle 7"/>
          <p:cNvSpPr/>
          <p:nvPr/>
        </p:nvSpPr>
        <p:spPr>
          <a:xfrm>
            <a:off x="118533" y="6358020"/>
            <a:ext cx="1207346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S. </a:t>
            </a:r>
            <a:r>
              <a:rPr lang="en-US" sz="1333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Mangul</a:t>
            </a:r>
            <a:r>
              <a:rPr lang="en-US" sz="1333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, Interpreting and integrating big data in the life sciences,  preprint -- </a:t>
            </a:r>
            <a:r>
              <a:rPr lang="en-US" sz="1333" dirty="0">
                <a:hlinkClick r:id="rId3"/>
              </a:rPr>
              <a:t>https://doi.org/10.7287/peerj.preprints.27603v1</a:t>
            </a:r>
            <a:endParaRPr lang="en-US" sz="1333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184E-8173-0441-A2A5-79CFB1E0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51" y="453552"/>
            <a:ext cx="9172872" cy="978729"/>
          </a:xfrm>
        </p:spPr>
        <p:txBody>
          <a:bodyPr/>
          <a:lstStyle/>
          <a:p>
            <a:r>
              <a:rPr lang="en-US" dirty="0"/>
              <a:t>Introduce computational curriculum the higher education in Moldova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F794-2182-EE4B-BDEE-741D2092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curriculum across the variant of life science and medical disciplines</a:t>
            </a:r>
          </a:p>
          <a:p>
            <a:r>
              <a:rPr lang="en-US" dirty="0"/>
              <a:t>Establish collaboration between USC and Moldovan Universities and allow top students to visit USC and work over summer </a:t>
            </a:r>
          </a:p>
          <a:p>
            <a:r>
              <a:rPr lang="en-US" dirty="0"/>
              <a:t> </a:t>
            </a:r>
            <a:r>
              <a:rPr lang="en-US" i="1" dirty="0"/>
              <a:t>Boosting knowledge and technology by organizing summer schools and inviting scientists from top universities </a:t>
            </a:r>
          </a:p>
        </p:txBody>
      </p:sp>
    </p:spTree>
    <p:extLst>
      <p:ext uri="{BB962C8B-B14F-4D97-AF65-F5344CB8AC3E}">
        <p14:creationId xmlns:p14="http://schemas.microsoft.com/office/powerpoint/2010/main" val="248383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E14C-62B4-6D42-A321-894B68C3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065" y="593645"/>
            <a:ext cx="9172872" cy="978729"/>
          </a:xfrm>
        </p:spPr>
        <p:txBody>
          <a:bodyPr/>
          <a:lstStyle/>
          <a:p>
            <a:r>
              <a:rPr lang="en-US" dirty="0"/>
              <a:t>Make Moldova </a:t>
            </a:r>
            <a:r>
              <a:rPr lang="en-US" dirty="0" err="1"/>
              <a:t>biohub</a:t>
            </a:r>
            <a:r>
              <a:rPr lang="en-US" dirty="0"/>
              <a:t> of biomedical startups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CAFD-661D-7642-94DF-05CF416E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Moldova has strong technical education, but lacks knowledge how to apply those knowledge to cutting edge technologies in medicine</a:t>
            </a:r>
          </a:p>
          <a:p>
            <a:r>
              <a:rPr lang="en-US" dirty="0"/>
              <a:t>Train students in bioinformatics, computational skills, data science to make them competitive for biomedical startup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2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D2CD-319C-B043-81A9-442E411E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06" y="559304"/>
            <a:ext cx="9172872" cy="978729"/>
          </a:xfrm>
        </p:spPr>
        <p:txBody>
          <a:bodyPr/>
          <a:lstStyle/>
          <a:p>
            <a:r>
              <a:rPr lang="en-US" dirty="0"/>
              <a:t>Plan to use bioinformatics, open data to biomedical science in developing countries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2D638-7162-4640-BD52-CE8FD77D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71260"/>
            <a:ext cx="2474913" cy="3115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DCFE7-6491-424C-B4DE-DF39D861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94" y="1871260"/>
            <a:ext cx="3737496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E6171-3EA2-8E47-9552-516CBC350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50" y="1871260"/>
            <a:ext cx="2474913" cy="2797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E24DB-E165-9545-81CD-81577FCBD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40" y="4937972"/>
            <a:ext cx="1887538" cy="1529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85A8B8-F00E-164C-ADA5-F39AD5EC6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632" y="4299987"/>
            <a:ext cx="3737496" cy="19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CBEE-1CD9-5642-82AC-2BE7CE31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29" y="815244"/>
            <a:ext cx="9172872" cy="535531"/>
          </a:xfrm>
        </p:spPr>
        <p:txBody>
          <a:bodyPr/>
          <a:lstStyle/>
          <a:p>
            <a:r>
              <a:rPr lang="en-US" dirty="0"/>
              <a:t>First steps of the </a:t>
            </a:r>
            <a:r>
              <a:rPr lang="en-US" dirty="0" err="1"/>
              <a:t>biohub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A2A8-4A47-3C4E-9831-000BCA80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smart-phone AI-based diagnosis of infection diseases from salvia or urine samples. </a:t>
            </a:r>
          </a:p>
          <a:p>
            <a:r>
              <a:rPr lang="en-US" dirty="0"/>
              <a:t>Validate this solution in clinical settings</a:t>
            </a:r>
          </a:p>
          <a:p>
            <a:r>
              <a:rPr lang="en-US" dirty="0"/>
              <a:t>Integrate this into health care of Moldova</a:t>
            </a:r>
          </a:p>
          <a:p>
            <a:r>
              <a:rPr lang="en-US" dirty="0"/>
              <a:t>Seek for government support to establish ‘National Center of Computational Biomedical Research’</a:t>
            </a:r>
          </a:p>
        </p:txBody>
      </p:sp>
    </p:spTree>
    <p:extLst>
      <p:ext uri="{BB962C8B-B14F-4D97-AF65-F5344CB8AC3E}">
        <p14:creationId xmlns:p14="http://schemas.microsoft.com/office/powerpoint/2010/main" val="1570719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438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.AppleSystemUIFont</vt:lpstr>
      <vt:lpstr>Arial</vt:lpstr>
      <vt:lpstr>Calibri</vt:lpstr>
      <vt:lpstr>Century Gothic</vt:lpstr>
      <vt:lpstr>Garamond</vt:lpstr>
      <vt:lpstr>Trebuchet MS</vt:lpstr>
      <vt:lpstr>Savon</vt:lpstr>
      <vt:lpstr> Make Moldova biohub of biomedical startups</vt:lpstr>
      <vt:lpstr>Computational medicine</vt:lpstr>
      <vt:lpstr>Technology and data  enables precision medicine</vt:lpstr>
      <vt:lpstr>Synergy between computational and medicine promise to transform the health system</vt:lpstr>
      <vt:lpstr>Medical researcher lack computational education</vt:lpstr>
      <vt:lpstr>Introduce computational curriculum the higher education in Moldova</vt:lpstr>
      <vt:lpstr>Make Moldova biohub of biomedical startups</vt:lpstr>
      <vt:lpstr>Plan to use bioinformatics, open data to biomedical science in developing countries</vt:lpstr>
      <vt:lpstr>First steps of the biohub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education to enable digital transformation of Health sciences</dc:title>
  <dc:creator>MANGUL_SERGHEI</dc:creator>
  <cp:lastModifiedBy>MANGUL_SERGHEI</cp:lastModifiedBy>
  <cp:revision>6</cp:revision>
  <dcterms:created xsi:type="dcterms:W3CDTF">2019-04-19T17:35:45Z</dcterms:created>
  <dcterms:modified xsi:type="dcterms:W3CDTF">2019-04-19T18:15:30Z</dcterms:modified>
</cp:coreProperties>
</file>